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5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ynumKilLM45gTjjILRMxjeexT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71"/>
  </p:normalViewPr>
  <p:slideViewPr>
    <p:cSldViewPr snapToGrid="0" snapToObjects="1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3" name="Google Shape;28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4" name="Google Shape;3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9" name="Google Shape;37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87" name="Google Shape;3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9" name="Google Shape;1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13" name="Google Shape;41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5" name="Google Shape;43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61" name="Google Shape;461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2" name="Google Shape;4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10a411b1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10a411b1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610a411b1a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8" name="Google Shape;2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8" name="Google Shape;2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000" dirty="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>
            <a:spLocks noGrp="1"/>
          </p:cNvSpPr>
          <p:nvPr>
            <p:ph type="ctrTitle"/>
          </p:nvPr>
        </p:nvSpPr>
        <p:spPr>
          <a:xfrm>
            <a:off x="317850" y="1586900"/>
            <a:ext cx="11556300" cy="1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br>
              <a:rPr lang="en-US" sz="3400" dirty="0"/>
            </a:br>
            <a:br>
              <a:rPr lang="en-US" sz="3400" dirty="0"/>
            </a:br>
            <a:r>
              <a:rPr lang="en-US" sz="3400" dirty="0">
                <a:latin typeface="Arial Rounded MT Bold" panose="020F0704030504030204" pitchFamily="34" charset="0"/>
              </a:rPr>
              <a:t>Project 12</a:t>
            </a:r>
            <a:br>
              <a:rPr lang="en-US" sz="3400" dirty="0"/>
            </a:br>
            <a:br>
              <a:rPr lang="en-US" sz="3400" dirty="0"/>
            </a:br>
            <a:r>
              <a:rPr lang="en-US" sz="3400" dirty="0"/>
              <a:t>Mathematical Reconstruction of Patient-Specific Vascular Network Based on Clinical Images and Global Optimization</a:t>
            </a:r>
            <a:endParaRPr sz="3400" dirty="0"/>
          </a:p>
        </p:txBody>
      </p:sp>
      <p:sp>
        <p:nvSpPr>
          <p:cNvPr id="164" name="Google Shape;164;p1"/>
          <p:cNvSpPr txBox="1">
            <a:spLocks noGrp="1"/>
          </p:cNvSpPr>
          <p:nvPr>
            <p:ph type="subTitle" idx="1"/>
          </p:nvPr>
        </p:nvSpPr>
        <p:spPr>
          <a:xfrm>
            <a:off x="1524000" y="4200799"/>
            <a:ext cx="9144000" cy="184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dirty="0"/>
              <a:t>Students: </a:t>
            </a:r>
            <a:r>
              <a:rPr lang="en-US" dirty="0" err="1"/>
              <a:t>Yifan</a:t>
            </a:r>
            <a:r>
              <a:rPr lang="en-US" dirty="0"/>
              <a:t> Jiang</a:t>
            </a:r>
            <a:r>
              <a:rPr lang="en-US" baseline="30000" dirty="0"/>
              <a:t>1</a:t>
            </a:r>
            <a:r>
              <a:rPr lang="en-US" dirty="0"/>
              <a:t>, Abdul Hannan Faruqi</a:t>
            </a:r>
            <a:r>
              <a:rPr lang="en-US" baseline="30000" dirty="0"/>
              <a:t>2</a:t>
            </a:r>
            <a:r>
              <a:rPr lang="en-US" dirty="0"/>
              <a:t>, Junhong Shen</a:t>
            </a:r>
            <a:r>
              <a:rPr lang="en-US" baseline="30000" dirty="0"/>
              <a:t>3</a:t>
            </a:r>
          </a:p>
          <a:p>
            <a:pPr marL="0" indent="0"/>
            <a:r>
              <a:rPr lang="en-US" dirty="0"/>
              <a:t>Supervisor: </a:t>
            </a:r>
            <a:r>
              <a:rPr lang="en-US" altLang="zh-CN" dirty="0"/>
              <a:t>Dr. </a:t>
            </a:r>
            <a:r>
              <a:rPr lang="en-US" dirty="0" err="1"/>
              <a:t>Nima</a:t>
            </a:r>
            <a:r>
              <a:rPr lang="en-US" dirty="0"/>
              <a:t> </a:t>
            </a:r>
            <a:r>
              <a:rPr lang="en-US" dirty="0" err="1"/>
              <a:t>Maftoon</a:t>
            </a:r>
            <a:r>
              <a:rPr lang="en-US" dirty="0"/>
              <a:t> (University of Waterloo)</a:t>
            </a:r>
          </a:p>
          <a:p>
            <a:pPr marL="0" lvl="0" indent="0"/>
            <a:endParaRPr lang="en-US" baseline="30000" dirty="0"/>
          </a:p>
          <a:p>
            <a:pPr marL="0" lvl="0" indent="0" algn="just"/>
            <a:endParaRPr lang="en-US" baseline="30000" dirty="0"/>
          </a:p>
          <a:p>
            <a:pPr marL="0" lvl="0" indent="0"/>
            <a:endParaRPr dirty="0"/>
          </a:p>
        </p:txBody>
      </p:sp>
      <p:sp>
        <p:nvSpPr>
          <p:cNvPr id="165" name="Google Shape;165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6D1AE6-F55C-A34C-BBAB-7C0CFCDB9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50" y="344903"/>
            <a:ext cx="808469" cy="10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7AE5A8-6D8F-46A0-8A6F-71B83EA3EB05}"/>
              </a:ext>
            </a:extLst>
          </p:cNvPr>
          <p:cNvSpPr txBox="1"/>
          <p:nvPr/>
        </p:nvSpPr>
        <p:spPr>
          <a:xfrm>
            <a:off x="2293775" y="5586213"/>
            <a:ext cx="760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 University of Toronto</a:t>
            </a:r>
          </a:p>
          <a:p>
            <a:pPr lvl="0"/>
            <a:r>
              <a:rPr lang="en-US" sz="2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 Aligarh Muslim University</a:t>
            </a:r>
          </a:p>
          <a:p>
            <a:pPr lvl="0"/>
            <a:r>
              <a:rPr lang="en-US" sz="2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 University of California, Los Angeles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95"/>
    </mc:Choice>
    <mc:Fallback xmlns="">
      <p:transition spd="slow" advTm="205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Optimization Algorithm: Results</a:t>
            </a:r>
            <a:endParaRPr dirty="0"/>
          </a:p>
        </p:txBody>
      </p:sp>
      <p:sp>
        <p:nvSpPr>
          <p:cNvPr id="286" name="Google Shape;286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Finding the global minimum using simulated annealing.</a:t>
            </a:r>
            <a:endParaRPr dirty="0"/>
          </a:p>
        </p:txBody>
      </p:sp>
      <p:sp>
        <p:nvSpPr>
          <p:cNvPr id="287" name="Google Shape;28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  <p:pic>
        <p:nvPicPr>
          <p:cNvPr id="288" name="Google Shape;28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5418" y="2629625"/>
            <a:ext cx="4572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7874" y="2629625"/>
            <a:ext cx="4187951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7;p7">
            <a:extLst>
              <a:ext uri="{FF2B5EF4-FFF2-40B4-BE49-F238E27FC236}">
                <a16:creationId xmlns:a16="http://schemas.microsoft.com/office/drawing/2014/main" id="{42DCAF12-E321-044B-8063-7ABAE946C375}"/>
              </a:ext>
            </a:extLst>
          </p:cNvPr>
          <p:cNvSpPr/>
          <p:nvPr/>
        </p:nvSpPr>
        <p:spPr>
          <a:xfrm>
            <a:off x="1699649" y="5491089"/>
            <a:ext cx="322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CN" sz="1800" dirty="0">
                <a:latin typeface="Calibri"/>
                <a:ea typeface="Calibri"/>
                <a:cs typeface="Calibri"/>
                <a:sym typeface="Calibri"/>
              </a:rPr>
              <a:t>Locations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oints sampled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57;p7">
            <a:extLst>
              <a:ext uri="{FF2B5EF4-FFF2-40B4-BE49-F238E27FC236}">
                <a16:creationId xmlns:a16="http://schemas.microsoft.com/office/drawing/2014/main" id="{51255345-CFEA-D648-9837-BDB5B261BE6B}"/>
              </a:ext>
            </a:extLst>
          </p:cNvPr>
          <p:cNvSpPr/>
          <p:nvPr/>
        </p:nvSpPr>
        <p:spPr>
          <a:xfrm>
            <a:off x="6889218" y="5491089"/>
            <a:ext cx="322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4"/>
    </mc:Choice>
    <mc:Fallback xmlns="">
      <p:transition spd="slow" advTm="1298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Optimization Algorithm: Parameters</a:t>
            </a:r>
            <a:endParaRPr dirty="0"/>
          </a:p>
        </p:txBody>
      </p:sp>
      <p:sp>
        <p:nvSpPr>
          <p:cNvPr id="296" name="Google Shape;296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Important parameters for Simulated Annealing</a:t>
            </a:r>
            <a:r>
              <a:rPr lang="en-US" altLang="zh-CN" dirty="0"/>
              <a:t>: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Temperature</a:t>
            </a:r>
            <a:r>
              <a:rPr lang="en-US" dirty="0"/>
              <a:t> (Chosen value = 1)</a:t>
            </a:r>
            <a:endParaRPr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en-US" dirty="0"/>
              <a:t>It defines the acceptance probability of a bad move. (Good moves are always accepted)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Cooling coefficient </a:t>
            </a:r>
            <a:r>
              <a:rPr lang="en-US" dirty="0"/>
              <a:t>(Chosen value = 0.999)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It affects the ability to reach equilibrium</a:t>
            </a:r>
            <a:endParaRPr sz="24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Move</a:t>
            </a:r>
            <a:r>
              <a:rPr lang="zh-CN" altLang="en-US" b="1" dirty="0"/>
              <a:t> </a:t>
            </a:r>
            <a:r>
              <a:rPr lang="en-US" altLang="zh-CN" b="1" dirty="0"/>
              <a:t>Function</a:t>
            </a:r>
            <a:r>
              <a:rPr lang="en-US" dirty="0"/>
              <a:t> (Function = [-1,</a:t>
            </a:r>
            <a:r>
              <a:rPr lang="zh-CN" altLang="en-US" dirty="0"/>
              <a:t> </a:t>
            </a:r>
            <a:r>
              <a:rPr lang="en-US" dirty="0"/>
              <a:t>1] * 0.005</a:t>
            </a:r>
            <a:r>
              <a:rPr lang="zh-CN" altLang="en-US" dirty="0"/>
              <a:t> </a:t>
            </a:r>
            <a:r>
              <a:rPr lang="en-US" dirty="0"/>
              <a:t>*</a:t>
            </a:r>
            <a:r>
              <a:rPr lang="zh-CN" altLang="en-US" dirty="0"/>
              <a:t> </a:t>
            </a:r>
            <a:r>
              <a:rPr lang="en-US" dirty="0"/>
              <a:t>range)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It defines the ability of exploring the domain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97" name="Google Shape;29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78"/>
    </mc:Choice>
    <mc:Fallback xmlns="">
      <p:transition spd="slow" advTm="6347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GCO Implementation (2D)</a:t>
            </a:r>
            <a:endParaRPr/>
          </a:p>
        </p:txBody>
      </p:sp>
      <p:pic>
        <p:nvPicPr>
          <p:cNvPr id="303" name="Google Shape;303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83452" y="1528358"/>
            <a:ext cx="2667822" cy="200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695" y="1528357"/>
            <a:ext cx="2667822" cy="200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1400" y="4222601"/>
            <a:ext cx="2411926" cy="180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02063" y="4144902"/>
            <a:ext cx="2411926" cy="180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2"/>
          <p:cNvPicPr preferRelativeResize="0"/>
          <p:nvPr/>
        </p:nvPicPr>
        <p:blipFill rotWithShape="1">
          <a:blip r:embed="rId7">
            <a:alphaModFix/>
          </a:blip>
          <a:srcRect t="8682"/>
          <a:stretch/>
        </p:blipFill>
        <p:spPr>
          <a:xfrm>
            <a:off x="7536861" y="230298"/>
            <a:ext cx="4184650" cy="626257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2"/>
          <p:cNvSpPr/>
          <p:nvPr/>
        </p:nvSpPr>
        <p:spPr>
          <a:xfrm>
            <a:off x="7809187" y="6067271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GCO Algorithm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766073" y="3608176"/>
            <a:ext cx="2902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(1) Initialization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4169316" y="3608176"/>
            <a:ext cx="2902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(2) Split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843984" y="6049194"/>
            <a:ext cx="2902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(3) Prune and Reconnect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2"/>
          <p:cNvSpPr/>
          <p:nvPr/>
        </p:nvSpPr>
        <p:spPr>
          <a:xfrm>
            <a:off x="4228006" y="6049194"/>
            <a:ext cx="2902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(4) Result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14" name="Google Shape;314;p12"/>
          <p:cNvSpPr txBox="1">
            <a:spLocks noGrp="1"/>
          </p:cNvSpPr>
          <p:nvPr>
            <p:ph type="ftr" idx="11"/>
          </p:nvPr>
        </p:nvSpPr>
        <p:spPr>
          <a:xfrm>
            <a:off x="1086494" y="6486475"/>
            <a:ext cx="9906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dirty="0"/>
              <a:t>Georg, Manfred; </a:t>
            </a:r>
            <a:r>
              <a:rPr lang="en-US" dirty="0" err="1"/>
              <a:t>Preusser</a:t>
            </a:r>
            <a:r>
              <a:rPr lang="en-US" dirty="0"/>
              <a:t>, Tobias; and Hahn, Horst K., "Global Constructive Optimization of Vascular Systems" Report Number: WUCSE-2010-11 (2010). </a:t>
            </a:r>
            <a:r>
              <a:rPr lang="en-US" i="1" dirty="0"/>
              <a:t>All Computer Science and Engineering Research.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63"/>
    </mc:Choice>
    <mc:Fallback xmlns="">
      <p:transition spd="slow" advTm="3776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GCO Implementation (3D)</a:t>
            </a:r>
            <a:endParaRPr/>
          </a:p>
        </p:txBody>
      </p:sp>
      <p:sp>
        <p:nvSpPr>
          <p:cNvPr id="320" name="Google Shape;320;p13"/>
          <p:cNvSpPr/>
          <p:nvPr/>
        </p:nvSpPr>
        <p:spPr>
          <a:xfrm>
            <a:off x="5594710" y="4314731"/>
            <a:ext cx="2902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(4) Result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5550196" y="2352898"/>
            <a:ext cx="2902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(2) Split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3048000" y="6001551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GCO in 3D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24" name="Google Shape;324;p13"/>
          <p:cNvPicPr preferRelativeResize="0"/>
          <p:nvPr/>
        </p:nvPicPr>
        <p:blipFill rotWithShape="1">
          <a:blip r:embed="rId3">
            <a:alphaModFix/>
          </a:blip>
          <a:srcRect l="11217" t="15883" b="3891"/>
          <a:stretch/>
        </p:blipFill>
        <p:spPr>
          <a:xfrm>
            <a:off x="7770741" y="3344065"/>
            <a:ext cx="3488418" cy="255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3"/>
          <p:cNvPicPr preferRelativeResize="0"/>
          <p:nvPr/>
        </p:nvPicPr>
        <p:blipFill rotWithShape="1">
          <a:blip r:embed="rId4">
            <a:alphaModFix/>
          </a:blip>
          <a:srcRect b="8195"/>
          <a:stretch/>
        </p:blipFill>
        <p:spPr>
          <a:xfrm>
            <a:off x="2602038" y="3754608"/>
            <a:ext cx="3434274" cy="209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7616" y="1374876"/>
            <a:ext cx="3434275" cy="2065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3"/>
          <p:cNvPicPr preferRelativeResize="0"/>
          <p:nvPr/>
        </p:nvPicPr>
        <p:blipFill rotWithShape="1">
          <a:blip r:embed="rId6">
            <a:alphaModFix/>
          </a:blip>
          <a:srcRect t="16240" b="18894"/>
          <a:stretch/>
        </p:blipFill>
        <p:spPr>
          <a:xfrm>
            <a:off x="7787674" y="1176837"/>
            <a:ext cx="2910407" cy="195088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3"/>
          <p:cNvSpPr/>
          <p:nvPr/>
        </p:nvSpPr>
        <p:spPr>
          <a:xfrm>
            <a:off x="145420" y="2310701"/>
            <a:ext cx="2902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(1) Initialization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-187232" y="4351714"/>
            <a:ext cx="2902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(3) Relax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0"/>
    </mc:Choice>
    <mc:Fallback xmlns="">
      <p:transition spd="slow" advTm="243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Locate Fixed Nodes: Extract Main Vessels</a:t>
            </a:r>
            <a:endParaRPr/>
          </a:p>
        </p:txBody>
      </p:sp>
      <p:pic>
        <p:nvPicPr>
          <p:cNvPr id="335" name="Google Shape;335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35956" y="3309964"/>
            <a:ext cx="4860044" cy="24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4"/>
          <p:cNvPicPr preferRelativeResize="0"/>
          <p:nvPr/>
        </p:nvPicPr>
        <p:blipFill rotWithShape="1">
          <a:blip r:embed="rId4">
            <a:alphaModFix/>
          </a:blip>
          <a:srcRect t="3802" b="5219"/>
          <a:stretch/>
        </p:blipFill>
        <p:spPr>
          <a:xfrm>
            <a:off x="6913591" y="1692464"/>
            <a:ext cx="3504544" cy="411516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4"/>
          <p:cNvSpPr txBox="1"/>
          <p:nvPr/>
        </p:nvSpPr>
        <p:spPr>
          <a:xfrm>
            <a:off x="838200" y="1825625"/>
            <a:ext cx="62643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 vessel segmentation from angiography using NiftyNet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4"/>
          <p:cNvSpPr/>
          <p:nvPr/>
        </p:nvSpPr>
        <p:spPr>
          <a:xfrm>
            <a:off x="2214688" y="6058973"/>
            <a:ext cx="2902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Brain Angiography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4"/>
          <p:cNvSpPr/>
          <p:nvPr/>
        </p:nvSpPr>
        <p:spPr>
          <a:xfrm>
            <a:off x="7022448" y="6068203"/>
            <a:ext cx="32868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Segmented Vessel Mesh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72"/>
    </mc:Choice>
    <mc:Fallback xmlns="">
      <p:transition spd="slow" advTm="1177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Locate Fixed Nodes: Extract Main Vessels</a:t>
            </a:r>
            <a:endParaRPr/>
          </a:p>
        </p:txBody>
      </p:sp>
      <p:pic>
        <p:nvPicPr>
          <p:cNvPr id="346" name="Google Shape;346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410" t="7496" r="10493" b="6621"/>
          <a:stretch/>
        </p:blipFill>
        <p:spPr>
          <a:xfrm>
            <a:off x="1136977" y="3332873"/>
            <a:ext cx="4689666" cy="275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5"/>
          <p:cNvPicPr preferRelativeResize="0"/>
          <p:nvPr/>
        </p:nvPicPr>
        <p:blipFill rotWithShape="1">
          <a:blip r:embed="rId4">
            <a:alphaModFix/>
          </a:blip>
          <a:srcRect l="13508" t="5488" r="7640" b="4726"/>
          <a:stretch/>
        </p:blipFill>
        <p:spPr>
          <a:xfrm>
            <a:off x="6506278" y="1690688"/>
            <a:ext cx="4345320" cy="438091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5"/>
          <p:cNvSpPr txBox="1"/>
          <p:nvPr/>
        </p:nvSpPr>
        <p:spPr>
          <a:xfrm>
            <a:off x="838200" y="1825625"/>
            <a:ext cx="55565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Voxelize: mesh -&gt; 3D binary array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Connected component analysis: obtain two main vessels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5"/>
          <p:cNvSpPr/>
          <p:nvPr/>
        </p:nvSpPr>
        <p:spPr>
          <a:xfrm>
            <a:off x="1451904" y="6176963"/>
            <a:ext cx="40598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Voxel Representation of Vessels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5"/>
          <p:cNvSpPr/>
          <p:nvPr/>
        </p:nvSpPr>
        <p:spPr>
          <a:xfrm>
            <a:off x="6199426" y="6195640"/>
            <a:ext cx="4959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Voxel Representation of Main Vessel Parts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61"/>
    </mc:Choice>
    <mc:Fallback xmlns="">
      <p:transition spd="slow" advTm="3536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68885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Locate Fixed Nodes: </a:t>
            </a:r>
            <a:br>
              <a:rPr lang="en-US" sz="4000"/>
            </a:br>
            <a:r>
              <a:rPr lang="en-US" sz="4000"/>
              <a:t>Node and Edge Representation</a:t>
            </a:r>
            <a:endParaRPr sz="4000"/>
          </a:p>
        </p:txBody>
      </p:sp>
      <p:sp>
        <p:nvSpPr>
          <p:cNvPr id="357" name="Google Shape;35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Sample points (coordinates) from the vessels to retain the main structure of the network</a:t>
            </a:r>
            <a:endParaRPr sz="2600"/>
          </a:p>
        </p:txBody>
      </p:sp>
      <p:pic>
        <p:nvPicPr>
          <p:cNvPr id="358" name="Google Shape;358;p16"/>
          <p:cNvPicPr preferRelativeResize="0"/>
          <p:nvPr/>
        </p:nvPicPr>
        <p:blipFill rotWithShape="1">
          <a:blip r:embed="rId3">
            <a:alphaModFix/>
          </a:blip>
          <a:srcRect l="17901" t="26620" r="22530" b="20105"/>
          <a:stretch/>
        </p:blipFill>
        <p:spPr>
          <a:xfrm>
            <a:off x="927577" y="2679259"/>
            <a:ext cx="5168423" cy="288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6"/>
          <p:cNvPicPr preferRelativeResize="0"/>
          <p:nvPr/>
        </p:nvPicPr>
        <p:blipFill rotWithShape="1">
          <a:blip r:embed="rId4">
            <a:alphaModFix/>
          </a:blip>
          <a:srcRect l="15584" t="14870" r="20525" b="17667"/>
          <a:stretch/>
        </p:blipFill>
        <p:spPr>
          <a:xfrm>
            <a:off x="6493750" y="2520008"/>
            <a:ext cx="4860050" cy="320750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6"/>
          <p:cNvSpPr/>
          <p:nvPr/>
        </p:nvSpPr>
        <p:spPr>
          <a:xfrm>
            <a:off x="3126866" y="6032355"/>
            <a:ext cx="57969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Node and Edge Representation of Main Vessels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7"/>
    </mc:Choice>
    <mc:Fallback xmlns="">
      <p:transition spd="slow" advTm="3105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Sample Leaf Nodes: Parametrization</a:t>
            </a:r>
            <a:endParaRPr/>
          </a:p>
        </p:txBody>
      </p:sp>
      <p:pic>
        <p:nvPicPr>
          <p:cNvPr id="367" name="Google Shape;36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6008" y="2030348"/>
            <a:ext cx="4466700" cy="30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7725" y="2038663"/>
            <a:ext cx="2031900" cy="1414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17"/>
          <p:cNvCxnSpPr/>
          <p:nvPr/>
        </p:nvCxnSpPr>
        <p:spPr>
          <a:xfrm>
            <a:off x="5376350" y="3552748"/>
            <a:ext cx="804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71" name="Google Shape;371;p17"/>
          <p:cNvPicPr preferRelativeResize="0"/>
          <p:nvPr/>
        </p:nvPicPr>
        <p:blipFill rotWithShape="1">
          <a:blip r:embed="rId5">
            <a:alphaModFix/>
          </a:blip>
          <a:srcRect l="33780" t="17432" r="33431" b="14205"/>
          <a:stretch/>
        </p:blipFill>
        <p:spPr>
          <a:xfrm>
            <a:off x="8743731" y="2038673"/>
            <a:ext cx="2610067" cy="306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7"/>
          <p:cNvPicPr preferRelativeResize="0"/>
          <p:nvPr/>
        </p:nvPicPr>
        <p:blipFill rotWithShape="1">
          <a:blip r:embed="rId6">
            <a:alphaModFix/>
          </a:blip>
          <a:srcRect l="26089" t="21704" r="26407" b="20104"/>
          <a:stretch/>
        </p:blipFill>
        <p:spPr>
          <a:xfrm>
            <a:off x="6417725" y="3699948"/>
            <a:ext cx="2031898" cy="140007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7"/>
          <p:cNvSpPr/>
          <p:nvPr/>
        </p:nvSpPr>
        <p:spPr>
          <a:xfrm>
            <a:off x="231500" y="5439998"/>
            <a:ext cx="554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Brain Model Without Parametrization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7"/>
          <p:cNvSpPr/>
          <p:nvPr/>
        </p:nvSpPr>
        <p:spPr>
          <a:xfrm>
            <a:off x="6327300" y="5439998"/>
            <a:ext cx="554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Brain Model With Parametrization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34"/>
    </mc:Choice>
    <mc:Fallback xmlns="">
      <p:transition spd="slow" advTm="2473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Sample Leaf Nodes: Approach</a:t>
            </a:r>
            <a:endParaRPr/>
          </a:p>
        </p:txBody>
      </p:sp>
      <p:sp>
        <p:nvSpPr>
          <p:cNvPr id="382" name="Google Shape;38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Take 512 slices and fit the curve with several mathematical expression.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Polynomial fit: 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Ellipse fit: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Circle fit:</a:t>
            </a:r>
            <a:endParaRPr/>
          </a:p>
        </p:txBody>
      </p:sp>
      <p:sp>
        <p:nvSpPr>
          <p:cNvPr id="383" name="Google Shape;3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84" name="Google Shape;384;p18"/>
          <p:cNvPicPr preferRelativeResize="0"/>
          <p:nvPr/>
        </p:nvPicPr>
        <p:blipFill rotWithShape="1">
          <a:blip r:embed="rId3">
            <a:alphaModFix/>
          </a:blip>
          <a:srcRect l="6874" t="20742" r="40964" b="23913"/>
          <a:stretch/>
        </p:blipFill>
        <p:spPr>
          <a:xfrm>
            <a:off x="3635350" y="2761475"/>
            <a:ext cx="4501224" cy="268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36"/>
    </mc:Choice>
    <mc:Fallback xmlns="">
      <p:transition spd="slow" advTm="5623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Sampling Algorithm: Region of Influence</a:t>
            </a:r>
            <a:endParaRPr/>
          </a:p>
        </p:txBody>
      </p:sp>
      <p:sp>
        <p:nvSpPr>
          <p:cNvPr id="390" name="Google Shape;39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320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Randomly sample some points in the domain</a:t>
            </a:r>
            <a:r>
              <a:rPr lang="zh-CN" altLang="en-US" sz="2400" dirty="0"/>
              <a:t> </a:t>
            </a:r>
            <a:r>
              <a:rPr lang="en-US" sz="2400" dirty="0"/>
              <a:t>and define a region of influence around each point</a:t>
            </a:r>
            <a:endParaRPr sz="2400" dirty="0"/>
          </a:p>
          <a:p>
            <a:pPr marL="228600" lvl="0" indent="-24320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Rearrange the points to fill unsupplied regions</a:t>
            </a:r>
          </a:p>
          <a:p>
            <a:pPr marL="228600" lvl="0" indent="-24320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sz="2400" dirty="0"/>
          </a:p>
          <a:p>
            <a:pPr marL="228600" lvl="0" indent="-24320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The Algorithm</a:t>
            </a:r>
            <a:r>
              <a:rPr lang="en-US" altLang="zh-CN" sz="2400" dirty="0"/>
              <a:t>:</a:t>
            </a:r>
            <a:endParaRPr sz="2400" dirty="0"/>
          </a:p>
          <a:p>
            <a:pPr marL="785495" lvl="1">
              <a:lnSpc>
                <a:spcPct val="70000"/>
              </a:lnSpc>
              <a:spcBef>
                <a:spcPts val="10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000" dirty="0"/>
              <a:t>Find misses </a:t>
            </a:r>
            <a:endParaRPr sz="2000" dirty="0"/>
          </a:p>
          <a:p>
            <a:pPr marL="785495" lvl="1">
              <a:lnSpc>
                <a:spcPct val="70000"/>
              </a:lnSpc>
              <a:spcBef>
                <a:spcPts val="10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000" dirty="0"/>
              <a:t>Find </a:t>
            </a:r>
            <a:r>
              <a:rPr lang="en-US" altLang="zh-CN" sz="2000" dirty="0"/>
              <a:t>o</a:t>
            </a:r>
            <a:r>
              <a:rPr lang="en-US" sz="2000" dirty="0"/>
              <a:t>verlaps + outliers</a:t>
            </a:r>
            <a:endParaRPr sz="2000" dirty="0"/>
          </a:p>
          <a:p>
            <a:pPr marL="785495" lvl="1">
              <a:lnSpc>
                <a:spcPct val="70000"/>
              </a:lnSpc>
              <a:spcBef>
                <a:spcPts val="10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000" dirty="0"/>
              <a:t>Move these points to missed regions</a:t>
            </a:r>
            <a:endParaRPr sz="2000" dirty="0"/>
          </a:p>
          <a:p>
            <a:pPr marL="785495" lvl="1">
              <a:lnSpc>
                <a:spcPct val="70000"/>
              </a:lnSpc>
              <a:spcBef>
                <a:spcPts val="10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000" dirty="0"/>
              <a:t>Add more points, if needed</a:t>
            </a:r>
            <a:endParaRPr sz="2000" dirty="0"/>
          </a:p>
          <a:p>
            <a:pPr marL="228600" lvl="0" indent="-90803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endParaRPr sz="2170" dirty="0"/>
          </a:p>
          <a:p>
            <a:pPr marL="228600" lvl="0" indent="-90804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endParaRPr sz="2170" dirty="0"/>
          </a:p>
          <a:p>
            <a:pPr marL="228600" lvl="0" indent="-90804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endParaRPr sz="2170" dirty="0"/>
          </a:p>
        </p:txBody>
      </p:sp>
      <p:pic>
        <p:nvPicPr>
          <p:cNvPr id="391" name="Google Shape;391;p1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6593" y="1606874"/>
            <a:ext cx="4138101" cy="167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6" name="Google Shape;374;p17">
            <a:extLst>
              <a:ext uri="{FF2B5EF4-FFF2-40B4-BE49-F238E27FC236}">
                <a16:creationId xmlns:a16="http://schemas.microsoft.com/office/drawing/2014/main" id="{1303ACBB-AD55-9C4D-A763-07C2B99FAD30}"/>
              </a:ext>
            </a:extLst>
          </p:cNvPr>
          <p:cNvSpPr/>
          <p:nvPr/>
        </p:nvSpPr>
        <p:spPr>
          <a:xfrm>
            <a:off x="6096000" y="5977481"/>
            <a:ext cx="554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CN" sz="1800" dirty="0">
                <a:latin typeface="Calibri"/>
                <a:ea typeface="Calibri"/>
                <a:cs typeface="Calibri"/>
                <a:sym typeface="Calibri"/>
              </a:rPr>
              <a:t>Region</a:t>
            </a:r>
            <a:r>
              <a:rPr lang="zh-CN" alt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dirty="0"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zh-CN" alt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dirty="0">
                <a:latin typeface="Calibri"/>
                <a:ea typeface="Calibri"/>
                <a:cs typeface="Calibri"/>
                <a:sym typeface="Calibri"/>
              </a:rPr>
              <a:t>Influence</a:t>
            </a:r>
            <a:r>
              <a:rPr lang="zh-CN" alt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dirty="0"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394;p19">
            <a:extLst>
              <a:ext uri="{FF2B5EF4-FFF2-40B4-BE49-F238E27FC236}">
                <a16:creationId xmlns:a16="http://schemas.microsoft.com/office/drawing/2014/main" id="{D23FA4F6-0A0C-EF46-9616-8699E6B2A3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0806" t="4832" r="17415" b="4832"/>
          <a:stretch/>
        </p:blipFill>
        <p:spPr>
          <a:xfrm>
            <a:off x="5980101" y="3831809"/>
            <a:ext cx="2981991" cy="214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5;p19">
            <a:extLst>
              <a:ext uri="{FF2B5EF4-FFF2-40B4-BE49-F238E27FC236}">
                <a16:creationId xmlns:a16="http://schemas.microsoft.com/office/drawing/2014/main" id="{44AD3196-3CA2-8543-8692-FF1B1AE91A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809" t="14200" r="17387" b="11879"/>
          <a:stretch/>
        </p:blipFill>
        <p:spPr>
          <a:xfrm>
            <a:off x="8962092" y="3979228"/>
            <a:ext cx="2680908" cy="186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FD45DD-E518-4CD2-A610-8A1702873A32}"/>
              </a:ext>
            </a:extLst>
          </p:cNvPr>
          <p:cNvSpPr txBox="1"/>
          <p:nvPr/>
        </p:nvSpPr>
        <p:spPr>
          <a:xfrm>
            <a:off x="7352490" y="3327299"/>
            <a:ext cx="387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Source: ScienceDirect -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C.Pozrikidis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J.M.Davis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6"/>
    </mc:Choice>
    <mc:Fallback xmlns="">
      <p:transition spd="slow" advTm="6147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1162" y="1462250"/>
            <a:ext cx="8202637" cy="47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"/>
          <p:cNvSpPr txBox="1">
            <a:spLocks noGrp="1"/>
          </p:cNvSpPr>
          <p:nvPr>
            <p:ph type="title"/>
          </p:nvPr>
        </p:nvSpPr>
        <p:spPr>
          <a:xfrm>
            <a:off x="838200" y="240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173" name="Google Shape;173;p2"/>
          <p:cNvSpPr txBox="1">
            <a:spLocks noGrp="1"/>
          </p:cNvSpPr>
          <p:nvPr>
            <p:ph type="body" idx="1"/>
          </p:nvPr>
        </p:nvSpPr>
        <p:spPr>
          <a:xfrm>
            <a:off x="838200" y="3441550"/>
            <a:ext cx="8967281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500"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b="1" u="sng"/>
              <a:t>Modelling tumor growth and its vascularization</a:t>
            </a: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/>
              <a:t>Blood flow plays a vital role in metastasis. </a:t>
            </a:r>
            <a:endParaRPr sz="20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/>
              <a:t>To study circulating tumor cells in metastasis and the location of secondary tumor sites detailed geometry of vascular network is needed. 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Our computational framework is aimed at providing this detailed network structure which could aid in predicting metastasis sites.</a:t>
            </a:r>
            <a:endParaRPr sz="2000"/>
          </a:p>
        </p:txBody>
      </p:sp>
      <p:sp>
        <p:nvSpPr>
          <p:cNvPr id="174" name="Google Shape;17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75" name="Google Shape;175;p2"/>
          <p:cNvSpPr txBox="1"/>
          <p:nvPr/>
        </p:nvSpPr>
        <p:spPr>
          <a:xfrm>
            <a:off x="838200" y="1982250"/>
            <a:ext cx="2163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Metastasis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25"/>
    </mc:Choice>
    <mc:Fallback xmlns="">
      <p:transition spd="slow" advTm="217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GCO Forest on Brain Vascular Network</a:t>
            </a:r>
            <a:endParaRPr/>
          </a:p>
        </p:txBody>
      </p:sp>
      <p:pic>
        <p:nvPicPr>
          <p:cNvPr id="398" name="Google Shape;39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296" t="14034" r="27995" b="13110"/>
          <a:stretch/>
        </p:blipFill>
        <p:spPr>
          <a:xfrm>
            <a:off x="6096000" y="1619837"/>
            <a:ext cx="5474992" cy="455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0"/>
          <p:cNvSpPr txBox="1"/>
          <p:nvPr/>
        </p:nvSpPr>
        <p:spPr>
          <a:xfrm>
            <a:off x="838200" y="1825625"/>
            <a:ext cx="555689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 leaf nodes with nearest fixed nodes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node number: 1099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Leaf node number: 3016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63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6395091" y="6127234"/>
            <a:ext cx="57969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GCO Forest Initialization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"/>
    </mc:Choice>
    <mc:Fallback xmlns="">
      <p:transition spd="slow" advTm="154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GCO Forest: Result</a:t>
            </a:r>
            <a:endParaRPr/>
          </a:p>
        </p:txBody>
      </p:sp>
      <p:pic>
        <p:nvPicPr>
          <p:cNvPr id="407" name="Google Shape;407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897" t="24997" r="12938" b="8051"/>
          <a:stretch/>
        </p:blipFill>
        <p:spPr>
          <a:xfrm>
            <a:off x="2126150" y="1690688"/>
            <a:ext cx="7939700" cy="404363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1"/>
          <p:cNvSpPr/>
          <p:nvPr/>
        </p:nvSpPr>
        <p:spPr>
          <a:xfrm>
            <a:off x="3197545" y="5932727"/>
            <a:ext cx="57969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GCO Result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"/>
    </mc:Choice>
    <mc:Fallback xmlns="">
      <p:transition spd="slow" advTm="83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Characterize Trees: Horton-Strahler Order</a:t>
            </a:r>
            <a:endParaRPr/>
          </a:p>
        </p:txBody>
      </p:sp>
      <p:pic>
        <p:nvPicPr>
          <p:cNvPr id="416" name="Google Shape;41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5395" y="4705615"/>
            <a:ext cx="9681210" cy="153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l="15992" t="10388" r="11710" b="20324"/>
          <a:stretch/>
        </p:blipFill>
        <p:spPr>
          <a:xfrm>
            <a:off x="3716865" y="1430924"/>
            <a:ext cx="4758267" cy="27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2"/>
          <p:cNvSpPr/>
          <p:nvPr/>
        </p:nvSpPr>
        <p:spPr>
          <a:xfrm>
            <a:off x="3197545" y="4150016"/>
            <a:ext cx="57969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 of Strahler Order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9" name="Google Shape;314;p12">
            <a:extLst>
              <a:ext uri="{FF2B5EF4-FFF2-40B4-BE49-F238E27FC236}">
                <a16:creationId xmlns:a16="http://schemas.microsoft.com/office/drawing/2014/main" id="{1F4A0274-8BE8-4EBA-828E-036D61CD1C7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086494" y="6311951"/>
            <a:ext cx="9906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dirty="0"/>
              <a:t>Georg, Manfred; </a:t>
            </a:r>
            <a:r>
              <a:rPr lang="en-US" dirty="0" err="1"/>
              <a:t>Preusser</a:t>
            </a:r>
            <a:r>
              <a:rPr lang="en-US" dirty="0"/>
              <a:t>, Tobias; and Hahn, Horst K., "Global Constructive Optimization of Vascular Systems" Report Number: WUCSE-2010-11 (2010). </a:t>
            </a:r>
            <a:r>
              <a:rPr lang="en-US" i="1" dirty="0"/>
              <a:t>All Computer Science and Engineering Research.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"/>
    </mc:Choice>
    <mc:Fallback xmlns="">
      <p:transition spd="slow" advTm="27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GCO Forest: Result</a:t>
            </a:r>
            <a:endParaRPr/>
          </a:p>
        </p:txBody>
      </p:sp>
      <p:pic>
        <p:nvPicPr>
          <p:cNvPr id="425" name="Google Shape;425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9385" t="24508" r="19660" b="13015"/>
          <a:stretch/>
        </p:blipFill>
        <p:spPr>
          <a:xfrm>
            <a:off x="5666776" y="3287547"/>
            <a:ext cx="3547552" cy="271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3"/>
          <p:cNvPicPr preferRelativeResize="0"/>
          <p:nvPr/>
        </p:nvPicPr>
        <p:blipFill rotWithShape="1">
          <a:blip r:embed="rId4">
            <a:alphaModFix/>
          </a:blip>
          <a:srcRect l="36305" t="24834" r="24176" b="8345"/>
          <a:stretch/>
        </p:blipFill>
        <p:spPr>
          <a:xfrm>
            <a:off x="8874445" y="2807079"/>
            <a:ext cx="2796364" cy="295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3"/>
          <p:cNvPicPr preferRelativeResize="0"/>
          <p:nvPr/>
        </p:nvPicPr>
        <p:blipFill rotWithShape="1">
          <a:blip r:embed="rId5">
            <a:alphaModFix/>
          </a:blip>
          <a:srcRect l="8398" t="27387" r="20864" b="14442"/>
          <a:stretch/>
        </p:blipFill>
        <p:spPr>
          <a:xfrm>
            <a:off x="500271" y="2815720"/>
            <a:ext cx="4828576" cy="248176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3"/>
          <p:cNvSpPr txBox="1"/>
          <p:nvPr/>
        </p:nvSpPr>
        <p:spPr>
          <a:xfrm>
            <a:off x="838200" y="1825625"/>
            <a:ext cx="555689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Vessels with Strahler order &gt; 2 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6096000" y="1825625"/>
            <a:ext cx="555689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Vessels with Strahler order &gt; 3 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3"/>
          <p:cNvSpPr/>
          <p:nvPr/>
        </p:nvSpPr>
        <p:spPr>
          <a:xfrm>
            <a:off x="3056762" y="6048562"/>
            <a:ext cx="57969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GCO Result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"/>
    </mc:Choice>
    <mc:Fallback xmlns="">
      <p:transition spd="slow" advTm="5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 Analysis: Validation</a:t>
            </a:r>
            <a:endParaRPr/>
          </a:p>
        </p:txBody>
      </p:sp>
      <p:sp>
        <p:nvSpPr>
          <p:cNvPr id="438" name="Google Shape;438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Diameter / Branch Length / Strahler Order Frequency</a:t>
            </a:r>
            <a:endParaRPr dirty="0"/>
          </a:p>
        </p:txBody>
      </p:sp>
      <p:pic>
        <p:nvPicPr>
          <p:cNvPr id="439" name="Google Shape;43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5429" y="2495079"/>
            <a:ext cx="4016571" cy="301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324" y="2495079"/>
            <a:ext cx="4016573" cy="301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8897" y="2495077"/>
            <a:ext cx="4016574" cy="301243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4"/>
          <p:cNvSpPr/>
          <p:nvPr/>
        </p:nvSpPr>
        <p:spPr>
          <a:xfrm>
            <a:off x="-701712" y="5642445"/>
            <a:ext cx="5967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Diameter Distribution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4"/>
          <p:cNvSpPr/>
          <p:nvPr/>
        </p:nvSpPr>
        <p:spPr>
          <a:xfrm>
            <a:off x="3263195" y="5657569"/>
            <a:ext cx="5967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Branch Length Distribution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4"/>
          <p:cNvSpPr/>
          <p:nvPr/>
        </p:nvSpPr>
        <p:spPr>
          <a:xfrm>
            <a:off x="7308498" y="5638738"/>
            <a:ext cx="5967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Strahler Order Distribution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"/>
    </mc:Choice>
    <mc:Fallback xmlns="">
      <p:transition spd="slow" advTm="17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 Analysis: Validation</a:t>
            </a:r>
            <a:endParaRPr/>
          </a:p>
        </p:txBody>
      </p:sp>
      <p:sp>
        <p:nvSpPr>
          <p:cNvPr id="452" name="Google Shape;45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Inverse Square Root of Diameter / Log Branch Length</a:t>
            </a:r>
            <a:endParaRPr/>
          </a:p>
        </p:txBody>
      </p:sp>
      <p:pic>
        <p:nvPicPr>
          <p:cNvPr id="453" name="Google Shape;4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933" y="2284413"/>
            <a:ext cx="5190067" cy="38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482" y="2260600"/>
            <a:ext cx="5190067" cy="38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442;p24">
                <a:extLst>
                  <a:ext uri="{FF2B5EF4-FFF2-40B4-BE49-F238E27FC236}">
                    <a16:creationId xmlns:a16="http://schemas.microsoft.com/office/drawing/2014/main" id="{534D2AA2-2836-A845-A299-07EDB7814CD6}"/>
                  </a:ext>
                </a:extLst>
              </p:cNvPr>
              <p:cNvSpPr/>
              <p:nvPr/>
            </p:nvSpPr>
            <p:spPr>
              <a:xfrm>
                <a:off x="417496" y="6197774"/>
                <a:ext cx="596797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</a:t>
                </a:r>
                <a:r>
                  <a:rPr lang="en-US" altLang="zh-CN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stribution</a:t>
                </a:r>
                <a:r>
                  <a:rPr lang="zh-CN" altLang="en-US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altLang="zh-CN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</a:t>
                </a:r>
                <a:r>
                  <a:rPr lang="zh-CN" altLang="en-US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18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altLang="zh-CN" sz="18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1800" b="0" i="1" u="none" strike="noStrike" cap="none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b="0" i="1" u="none" strike="noStrike" cap="none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e>
                        </m:rad>
                      </m:den>
                    </m:f>
                  </m:oMath>
                </a14:m>
                <a:endParaRPr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9" name="Google Shape;442;p24">
                <a:extLst>
                  <a:ext uri="{FF2B5EF4-FFF2-40B4-BE49-F238E27FC236}">
                    <a16:creationId xmlns:a16="http://schemas.microsoft.com/office/drawing/2014/main" id="{534D2AA2-2836-A845-A299-07EDB7814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96" y="6197774"/>
                <a:ext cx="5967978" cy="369332"/>
              </a:xfrm>
              <a:prstGeom prst="rect">
                <a:avLst/>
              </a:prstGeom>
              <a:blipFill>
                <a:blip r:embed="rId5"/>
                <a:stretch>
                  <a:fillRect t="-110000" b="-18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442;p24">
                <a:extLst>
                  <a:ext uri="{FF2B5EF4-FFF2-40B4-BE49-F238E27FC236}">
                    <a16:creationId xmlns:a16="http://schemas.microsoft.com/office/drawing/2014/main" id="{94F40553-45AA-6341-93C1-912BA556FC94}"/>
                  </a:ext>
                </a:extLst>
              </p:cNvPr>
              <p:cNvSpPr/>
              <p:nvPr/>
            </p:nvSpPr>
            <p:spPr>
              <a:xfrm>
                <a:off x="5740911" y="6177628"/>
                <a:ext cx="596797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</a:t>
                </a:r>
                <a:r>
                  <a:rPr lang="en-US" altLang="zh-CN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stribution</a:t>
                </a:r>
                <a:r>
                  <a:rPr lang="zh-CN" altLang="en-US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altLang="zh-CN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</a:t>
                </a:r>
                <a:r>
                  <a:rPr lang="zh-CN" altLang="en-US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18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𝑙</m:t>
                        </m:r>
                      </m:e>
                    </m:func>
                  </m:oMath>
                </a14:m>
                <a:endParaRPr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0" name="Google Shape;442;p24">
                <a:extLst>
                  <a:ext uri="{FF2B5EF4-FFF2-40B4-BE49-F238E27FC236}">
                    <a16:creationId xmlns:a16="http://schemas.microsoft.com/office/drawing/2014/main" id="{94F40553-45AA-6341-93C1-912BA556F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911" y="6177628"/>
                <a:ext cx="5967978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"/>
    </mc:Choice>
    <mc:Fallback xmlns="">
      <p:transition spd="slow" advTm="18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 Analysis: Validation</a:t>
            </a:r>
            <a:endParaRPr/>
          </a:p>
        </p:txBody>
      </p:sp>
      <p:sp>
        <p:nvSpPr>
          <p:cNvPr id="464" name="Google Shape;46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Strahler Order v.s. Mean Diameter / Mean Branch Length</a:t>
            </a:r>
            <a:endParaRPr/>
          </a:p>
        </p:txBody>
      </p:sp>
      <p:pic>
        <p:nvPicPr>
          <p:cNvPr id="465" name="Google Shape;46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728" y="2421995"/>
            <a:ext cx="3889905" cy="388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264" y="2421995"/>
            <a:ext cx="3889905" cy="388990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6"/>
          <p:cNvSpPr/>
          <p:nvPr/>
        </p:nvSpPr>
        <p:spPr>
          <a:xfrm>
            <a:off x="382286" y="6176963"/>
            <a:ext cx="5967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Mean Diameter for each HS order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6"/>
          <p:cNvSpPr/>
          <p:nvPr/>
        </p:nvSpPr>
        <p:spPr>
          <a:xfrm>
            <a:off x="5745161" y="6176963"/>
            <a:ext cx="5967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Mean Branch Length for each HS order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"/>
    </mc:Choice>
    <mc:Fallback xmlns="">
      <p:transition spd="slow" advTm="14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dirty="0"/>
              <a:t>3D Visualization of Final Model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477" name="Google Shape;477;p27"/>
          <p:cNvPicPr preferRelativeResize="0"/>
          <p:nvPr/>
        </p:nvPicPr>
        <p:blipFill rotWithShape="1">
          <a:blip r:embed="rId3">
            <a:alphaModFix/>
          </a:blip>
          <a:srcRect l="16474" t="2340" r="21123" b="11918"/>
          <a:stretch/>
        </p:blipFill>
        <p:spPr>
          <a:xfrm>
            <a:off x="3206634" y="1646238"/>
            <a:ext cx="577873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68;p26">
            <a:extLst>
              <a:ext uri="{FF2B5EF4-FFF2-40B4-BE49-F238E27FC236}">
                <a16:creationId xmlns:a16="http://schemas.microsoft.com/office/drawing/2014/main" id="{C716B70C-3736-E946-B1E1-8D251D816ADA}"/>
              </a:ext>
            </a:extLst>
          </p:cNvPr>
          <p:cNvSpPr/>
          <p:nvPr/>
        </p:nvSpPr>
        <p:spPr>
          <a:xfrm>
            <a:off x="3112011" y="6061524"/>
            <a:ext cx="5967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Reconstructed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Brain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"/>
    </mc:Choice>
    <mc:Fallback xmlns="">
      <p:transition spd="slow" advTm="20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38;p24">
            <a:extLst>
              <a:ext uri="{FF2B5EF4-FFF2-40B4-BE49-F238E27FC236}">
                <a16:creationId xmlns:a16="http://schemas.microsoft.com/office/drawing/2014/main" id="{44C455FC-EC8D-7E43-8694-695ED6E1E3E0}"/>
              </a:ext>
            </a:extLst>
          </p:cNvPr>
          <p:cNvSpPr txBox="1">
            <a:spLocks/>
          </p:cNvSpPr>
          <p:nvPr/>
        </p:nvSpPr>
        <p:spPr>
          <a:xfrm>
            <a:off x="838200" y="1694281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1200"/>
              </a:spcBef>
              <a:buSzPts val="2800"/>
            </a:pPr>
            <a:r>
              <a:rPr lang="en-US" altLang="zh-CN" sz="2600" dirty="0"/>
              <a:t>Mesh</a:t>
            </a:r>
            <a:r>
              <a:rPr lang="zh-CN" altLang="en-US" sz="2600" dirty="0"/>
              <a:t> </a:t>
            </a:r>
            <a:r>
              <a:rPr lang="en-US" altLang="zh-CN" sz="2600" dirty="0"/>
              <a:t>generation</a:t>
            </a:r>
          </a:p>
          <a:p>
            <a:pPr marL="228600" indent="-228600" fontAlgn="base">
              <a:lnSpc>
                <a:spcPct val="100000"/>
              </a:lnSpc>
              <a:spcBef>
                <a:spcPts val="1200"/>
              </a:spcBef>
              <a:buSzPts val="2800"/>
            </a:pPr>
            <a:r>
              <a:rPr lang="en-US" altLang="zh-CN" sz="2600" dirty="0"/>
              <a:t>Geometry</a:t>
            </a:r>
            <a:r>
              <a:rPr lang="zh-CN" altLang="en-US" sz="2600" dirty="0"/>
              <a:t> </a:t>
            </a:r>
            <a:r>
              <a:rPr lang="en-US" altLang="zh-CN" sz="2600" dirty="0"/>
              <a:t>needs</a:t>
            </a:r>
            <a:r>
              <a:rPr lang="zh-CN" altLang="en-US" sz="2600" dirty="0"/>
              <a:t> </a:t>
            </a:r>
            <a:r>
              <a:rPr lang="en-US" altLang="zh-CN" sz="2600" dirty="0"/>
              <a:t>some</a:t>
            </a:r>
            <a:r>
              <a:rPr lang="zh-CN" altLang="en-US" sz="2600" dirty="0"/>
              <a:t> </a:t>
            </a:r>
            <a:r>
              <a:rPr lang="en-US" sz="2600" dirty="0"/>
              <a:t>cleansing before performing</a:t>
            </a:r>
            <a:r>
              <a:rPr lang="zh-CN" altLang="en-US" sz="2600" dirty="0"/>
              <a:t> </a:t>
            </a:r>
            <a:r>
              <a:rPr lang="en-US" sz="2600" dirty="0"/>
              <a:t>actual calculations</a:t>
            </a:r>
          </a:p>
          <a:p>
            <a:pPr marL="228600" indent="-228600" fontAlgn="base">
              <a:lnSpc>
                <a:spcPct val="100000"/>
              </a:lnSpc>
              <a:spcBef>
                <a:spcPts val="1200"/>
              </a:spcBef>
              <a:buSzPts val="2800"/>
            </a:pPr>
            <a:r>
              <a:rPr lang="en-US" altLang="zh-CN" sz="2600" dirty="0"/>
              <a:t>A</a:t>
            </a:r>
            <a:r>
              <a:rPr lang="en-US" sz="2600" dirty="0"/>
              <a:t>im</a:t>
            </a:r>
            <a:r>
              <a:rPr lang="en-US" altLang="zh-CN" sz="2600" dirty="0"/>
              <a:t>:</a:t>
            </a:r>
            <a:r>
              <a:rPr lang="en-US" sz="2600" dirty="0"/>
              <a:t> model the flow to get pressure distribution and wall shear stress and compare it with actual data</a:t>
            </a: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endParaRPr lang="en-US" altLang="zh-CN" sz="2600" dirty="0"/>
          </a:p>
          <a:p>
            <a:pPr marL="228600" indent="-228600">
              <a:spcBef>
                <a:spcPts val="1200"/>
              </a:spcBef>
              <a:buSzPts val="2800"/>
            </a:pPr>
            <a:endParaRPr lang="en-US" sz="2600" dirty="0"/>
          </a:p>
        </p:txBody>
      </p:sp>
      <p:sp>
        <p:nvSpPr>
          <p:cNvPr id="483" name="Google Shape;483;g610a411b1a_1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Analysis: Blood Flow Modelling</a:t>
            </a:r>
            <a:endParaRPr dirty="0"/>
          </a:p>
        </p:txBody>
      </p:sp>
      <p:sp>
        <p:nvSpPr>
          <p:cNvPr id="485" name="Google Shape;485;g610a411b1a_1_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486" name="Google Shape;486;g610a411b1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353" y="1988325"/>
            <a:ext cx="4942447" cy="28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68;p26">
            <a:extLst>
              <a:ext uri="{FF2B5EF4-FFF2-40B4-BE49-F238E27FC236}">
                <a16:creationId xmlns:a16="http://schemas.microsoft.com/office/drawing/2014/main" id="{D75D89D3-D992-E443-B002-2A5762F01834}"/>
              </a:ext>
            </a:extLst>
          </p:cNvPr>
          <p:cNvSpPr/>
          <p:nvPr/>
        </p:nvSpPr>
        <p:spPr>
          <a:xfrm>
            <a:off x="6096000" y="5094930"/>
            <a:ext cx="5967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Reconstructed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Vessel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600" dirty="0"/>
              <a:t>Further modelling of blood flow and shear stress</a:t>
            </a:r>
            <a:endParaRPr sz="26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600" dirty="0"/>
              <a:t>Incorporate </a:t>
            </a:r>
            <a:r>
              <a:rPr lang="en-US" sz="2600" dirty="0" err="1"/>
              <a:t>vesselness</a:t>
            </a:r>
            <a:r>
              <a:rPr lang="en-US" sz="2600" dirty="0"/>
              <a:t> map into Simulated Annealing algorithm</a:t>
            </a:r>
            <a:endParaRPr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600" dirty="0"/>
              <a:t>Incorporate more physiological properties into the cost function</a:t>
            </a:r>
            <a:endParaRPr dirty="0"/>
          </a:p>
        </p:txBody>
      </p:sp>
      <p:sp>
        <p:nvSpPr>
          <p:cNvPr id="493" name="Google Shape;49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75"/>
    </mc:Choice>
    <mc:Fallback xmlns="">
      <p:transition spd="slow" advTm="1697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Patient-specific Vascular Network</a:t>
            </a:r>
            <a:endParaRPr/>
          </a:p>
        </p:txBody>
      </p:sp>
      <p:sp>
        <p:nvSpPr>
          <p:cNvPr id="182" name="Google Shape;18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83" name="Google Shape;18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84" name="Google Shape;18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10475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3325" y="2267675"/>
            <a:ext cx="5056632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 txBox="1"/>
          <p:nvPr/>
        </p:nvSpPr>
        <p:spPr>
          <a:xfrm>
            <a:off x="936300" y="5953696"/>
            <a:ext cx="40167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Brain Angiography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6647548" y="5953696"/>
            <a:ext cx="4572409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Idealized Brain Vascular Network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9"/>
    </mc:Choice>
    <mc:Fallback xmlns="">
      <p:transition spd="slow" advTm="1559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135C5E-80C6-0446-9320-218DF586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8C0907-D036-BD41-BEA7-FEC476B1C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Special</a:t>
            </a:r>
            <a:r>
              <a:rPr lang="zh-CN" altLang="en-US" sz="2400" dirty="0"/>
              <a:t> </a:t>
            </a:r>
            <a:r>
              <a:rPr lang="en-US" altLang="zh-CN" sz="2400" dirty="0"/>
              <a:t>thanks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Fields</a:t>
            </a:r>
            <a:r>
              <a:rPr lang="zh-CN" altLang="en-US" sz="2400" dirty="0"/>
              <a:t> </a:t>
            </a:r>
            <a:r>
              <a:rPr lang="en-US" altLang="zh-CN" sz="2400" dirty="0"/>
              <a:t>Institute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organizing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program</a:t>
            </a:r>
          </a:p>
          <a:p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feel</a:t>
            </a:r>
            <a:r>
              <a:rPr lang="zh-CN" altLang="en-US" sz="2400" dirty="0"/>
              <a:t> </a:t>
            </a:r>
            <a:r>
              <a:rPr lang="en-US" altLang="zh-CN" sz="2400" dirty="0"/>
              <a:t>deeply indebted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our supervisor Dr.</a:t>
            </a:r>
            <a:r>
              <a:rPr lang="zh-CN" altLang="en-US" sz="2400" dirty="0"/>
              <a:t> </a:t>
            </a:r>
            <a:r>
              <a:rPr lang="en-US" altLang="zh-CN" sz="2400" dirty="0" err="1"/>
              <a:t>Nima</a:t>
            </a:r>
            <a:r>
              <a:rPr lang="zh-CN" altLang="en-US" sz="2400" dirty="0"/>
              <a:t> </a:t>
            </a:r>
            <a:r>
              <a:rPr lang="en-US" altLang="zh-CN" sz="2400" dirty="0" err="1"/>
              <a:t>Maftoon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his</a:t>
            </a:r>
            <a:r>
              <a:rPr lang="zh-CN" altLang="en-US" sz="2400" dirty="0"/>
              <a:t> </a:t>
            </a:r>
            <a:r>
              <a:rPr lang="en-US" altLang="zh-CN" sz="2400" dirty="0"/>
              <a:t>PhD</a:t>
            </a:r>
            <a:r>
              <a:rPr lang="zh-CN" altLang="en-US" sz="2400" dirty="0"/>
              <a:t> </a:t>
            </a:r>
            <a:r>
              <a:rPr lang="en-US" altLang="zh-CN" sz="2400" dirty="0"/>
              <a:t>student</a:t>
            </a:r>
            <a:r>
              <a:rPr lang="zh-CN" altLang="en-US" sz="2400" dirty="0"/>
              <a:t> </a:t>
            </a:r>
            <a:r>
              <a:rPr lang="en-US" sz="2400" dirty="0" err="1"/>
              <a:t>Sina</a:t>
            </a:r>
            <a:r>
              <a:rPr lang="en-US" sz="2400" dirty="0"/>
              <a:t> </a:t>
            </a:r>
            <a:r>
              <a:rPr lang="en-US" sz="2400" dirty="0" err="1"/>
              <a:t>Anvari</a:t>
            </a:r>
            <a:r>
              <a:rPr lang="en-US" sz="2400" dirty="0"/>
              <a:t> </a:t>
            </a:r>
            <a:r>
              <a:rPr lang="en-US" sz="2400" dirty="0" err="1"/>
              <a:t>Naeini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guiding</a:t>
            </a:r>
            <a:r>
              <a:rPr lang="zh-CN" altLang="en-US" sz="2400" dirty="0"/>
              <a:t> </a:t>
            </a:r>
            <a:r>
              <a:rPr lang="en-US" altLang="zh-CN" sz="2400" dirty="0"/>
              <a:t>us</a:t>
            </a:r>
            <a:r>
              <a:rPr lang="zh-CN" altLang="en-US" sz="2400" dirty="0"/>
              <a:t> </a:t>
            </a:r>
            <a:r>
              <a:rPr lang="en-US" altLang="zh-CN" sz="2400" dirty="0"/>
              <a:t>through the course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project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D6C1F-78D5-4242-94C3-A7D37724C0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81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499" name="Google Shape;49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6000" dirty="0"/>
              <a:t>Thank You!</a:t>
            </a:r>
            <a:endParaRPr sz="6000" dirty="0"/>
          </a:p>
        </p:txBody>
      </p:sp>
      <p:sp>
        <p:nvSpPr>
          <p:cNvPr id="500" name="Google Shape;50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"/>
    </mc:Choice>
    <mc:Fallback xmlns="">
      <p:transition spd="slow" advTm="3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838200" y="615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Our Framework</a:t>
            </a:r>
            <a:endParaRPr dirty="0"/>
          </a:p>
        </p:txBody>
      </p:sp>
      <p:grpSp>
        <p:nvGrpSpPr>
          <p:cNvPr id="193" name="Google Shape;193;p4"/>
          <p:cNvGrpSpPr/>
          <p:nvPr/>
        </p:nvGrpSpPr>
        <p:grpSpPr>
          <a:xfrm>
            <a:off x="843334" y="3053308"/>
            <a:ext cx="10650538" cy="1895137"/>
            <a:chOff x="5134" y="1228100"/>
            <a:chExt cx="10650538" cy="1895137"/>
          </a:xfrm>
        </p:grpSpPr>
        <p:sp>
          <p:nvSpPr>
            <p:cNvPr id="194" name="Google Shape;194;p4"/>
            <p:cNvSpPr/>
            <p:nvPr/>
          </p:nvSpPr>
          <p:spPr>
            <a:xfrm>
              <a:off x="5134" y="1228100"/>
              <a:ext cx="1591716" cy="1895137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"/>
            <p:cNvSpPr txBox="1"/>
            <p:nvPr/>
          </p:nvSpPr>
          <p:spPr>
            <a:xfrm>
              <a:off x="47818" y="1274720"/>
              <a:ext cx="1498476" cy="17552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Medical Image Preprocessing</a:t>
              </a: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756023" y="1978296"/>
              <a:ext cx="337443" cy="39474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1756023" y="2057245"/>
              <a:ext cx="236210" cy="2368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2233538" y="1228100"/>
              <a:ext cx="1591716" cy="1895137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 txBox="1"/>
            <p:nvPr/>
          </p:nvSpPr>
          <p:spPr>
            <a:xfrm>
              <a:off x="2280158" y="1274720"/>
              <a:ext cx="1498476" cy="18018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Large Vessel Extraction</a:t>
              </a: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984426" y="1978296"/>
              <a:ext cx="337443" cy="39474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"/>
            <p:cNvSpPr txBox="1"/>
            <p:nvPr/>
          </p:nvSpPr>
          <p:spPr>
            <a:xfrm>
              <a:off x="3984426" y="2057245"/>
              <a:ext cx="236210" cy="2368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4461941" y="1228100"/>
              <a:ext cx="1591716" cy="1895137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 txBox="1"/>
            <p:nvPr/>
          </p:nvSpPr>
          <p:spPr>
            <a:xfrm>
              <a:off x="4508561" y="1274720"/>
              <a:ext cx="1498476" cy="18018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Optimization-based Structure Refinement (Global Constr</a:t>
              </a:r>
              <a:r>
                <a:rPr lang="en-US" altLang="zh-CN"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uctive</a:t>
              </a:r>
              <a:r>
                <a:rPr lang="en-US"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Optimization)</a:t>
              </a: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6212830" y="1978296"/>
              <a:ext cx="337443" cy="39474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"/>
            <p:cNvSpPr txBox="1"/>
            <p:nvPr/>
          </p:nvSpPr>
          <p:spPr>
            <a:xfrm>
              <a:off x="6212830" y="2057245"/>
              <a:ext cx="236210" cy="2368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690345" y="1228100"/>
              <a:ext cx="1591716" cy="1895137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 txBox="1"/>
            <p:nvPr/>
          </p:nvSpPr>
          <p:spPr>
            <a:xfrm>
              <a:off x="6736965" y="1274720"/>
              <a:ext cx="1498476" cy="18018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Volume Generation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8441233" y="1978296"/>
              <a:ext cx="337443" cy="39474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 txBox="1"/>
            <p:nvPr/>
          </p:nvSpPr>
          <p:spPr>
            <a:xfrm>
              <a:off x="8441233" y="2057245"/>
              <a:ext cx="236210" cy="2368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8918748" y="1228100"/>
              <a:ext cx="1736924" cy="1895137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 txBox="1"/>
            <p:nvPr/>
          </p:nvSpPr>
          <p:spPr>
            <a:xfrm>
              <a:off x="9014662" y="1274720"/>
              <a:ext cx="1545096" cy="18018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Postprocessing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838200" y="1940897"/>
            <a:ext cx="10515600" cy="423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Image-based 3D Vessel Reconstruction with Structure Approximation</a:t>
            </a:r>
            <a:endParaRPr dirty="0"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4869675" y="5327050"/>
            <a:ext cx="6733746" cy="89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 sz="2000" b="1"/>
              <a:t>Global optimization </a:t>
            </a:r>
            <a:r>
              <a:rPr lang="en-US" sz="2000"/>
              <a:t>solved by GCO: merge / split / prune</a:t>
            </a:r>
            <a:endParaRPr sz="200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2000" b="1"/>
              <a:t>Local optimization </a:t>
            </a:r>
            <a:r>
              <a:rPr lang="en-US" sz="2000"/>
              <a:t>solved by  relaxation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58"/>
    </mc:Choice>
    <mc:Fallback xmlns="">
      <p:transition spd="slow" advTm="358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22" t="-11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 </a:t>
            </a:r>
            <a:endParaRPr dirty="0"/>
          </a:p>
        </p:txBody>
      </p:sp>
      <p:sp>
        <p:nvSpPr>
          <p:cNvPr id="221" name="Google Shape;22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Cost Function: Material Cost</a:t>
            </a:r>
            <a:endParaRPr/>
          </a:p>
        </p:txBody>
      </p:sp>
      <p:pic>
        <p:nvPicPr>
          <p:cNvPr id="222" name="Google Shape;222;p5"/>
          <p:cNvPicPr preferRelativeResize="0"/>
          <p:nvPr/>
        </p:nvPicPr>
        <p:blipFill rotWithShape="1">
          <a:blip r:embed="rId4">
            <a:alphaModFix/>
          </a:blip>
          <a:srcRect l="50000" t="7832" b="60646"/>
          <a:stretch/>
        </p:blipFill>
        <p:spPr>
          <a:xfrm>
            <a:off x="4195639" y="3055875"/>
            <a:ext cx="3800726" cy="2636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"/>
          <p:cNvSpPr/>
          <p:nvPr/>
        </p:nvSpPr>
        <p:spPr>
          <a:xfrm>
            <a:off x="4483798" y="5897288"/>
            <a:ext cx="322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Model of Bifurcation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9585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Elif Tekin et al. “Do Vascular Networks Branch Optimally or Randomly across Spatial Scales?” In: PLOS Computational Biology 12.11 (2016), e1005223.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91"/>
    </mc:Choice>
    <mc:Fallback xmlns="">
      <p:transition spd="slow" advTm="6799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Cost Function: Power Cost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6"/>
          <p:cNvSpPr txBox="1">
            <a:spLocks noGrp="1"/>
          </p:cNvSpPr>
          <p:nvPr>
            <p:ph type="body" idx="1"/>
          </p:nvPr>
        </p:nvSpPr>
        <p:spPr>
          <a:xfrm>
            <a:off x="838200" y="1693674"/>
            <a:ext cx="106934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07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Power loss during blood circulation</a:t>
            </a:r>
            <a:endParaRPr sz="2600"/>
          </a:p>
          <a:p>
            <a:pPr marL="228600" lvl="0" indent="-50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71250" y="2394069"/>
            <a:ext cx="4827300" cy="32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4" name="Google Shape;234;p6"/>
          <p:cNvSpPr txBox="1">
            <a:spLocks noGrp="1"/>
          </p:cNvSpPr>
          <p:nvPr>
            <p:ph type="ftr" idx="11"/>
          </p:nvPr>
        </p:nvSpPr>
        <p:spPr>
          <a:xfrm>
            <a:off x="838199" y="6356350"/>
            <a:ext cx="100783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Ferdinand le Noble Elizabeth A. V. Jones and Anne Eichmann. “What Determines Blood Vessel Structure? Genetic Prespecification vs. Hemodynamics”. In: Physiology 21 (2006), pp. 388–395.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98"/>
    </mc:Choice>
    <mc:Fallback xmlns="">
      <p:transition spd="slow" advTm="5999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Cost Function for Relaxation</a:t>
            </a:r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subject to: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 l="33505" t="53395" r="40452" b="22529"/>
          <a:stretch/>
        </p:blipFill>
        <p:spPr>
          <a:xfrm>
            <a:off x="2153475" y="4069625"/>
            <a:ext cx="3622752" cy="1883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7"/>
          <p:cNvGrpSpPr/>
          <p:nvPr/>
        </p:nvGrpSpPr>
        <p:grpSpPr>
          <a:xfrm>
            <a:off x="9104664" y="3646753"/>
            <a:ext cx="2028461" cy="1874621"/>
            <a:chOff x="4997875" y="3410800"/>
            <a:chExt cx="3175425" cy="2431100"/>
          </a:xfrm>
        </p:grpSpPr>
        <p:cxnSp>
          <p:nvCxnSpPr>
            <p:cNvPr id="243" name="Google Shape;243;p7"/>
            <p:cNvCxnSpPr/>
            <p:nvPr/>
          </p:nvCxnSpPr>
          <p:spPr>
            <a:xfrm>
              <a:off x="6482200" y="4622100"/>
              <a:ext cx="16911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grpSp>
          <p:nvGrpSpPr>
            <p:cNvPr id="244" name="Google Shape;244;p7"/>
            <p:cNvGrpSpPr/>
            <p:nvPr/>
          </p:nvGrpSpPr>
          <p:grpSpPr>
            <a:xfrm>
              <a:off x="4997875" y="3410800"/>
              <a:ext cx="3119125" cy="2431100"/>
              <a:chOff x="4997875" y="3410800"/>
              <a:chExt cx="3119125" cy="2431100"/>
            </a:xfrm>
          </p:grpSpPr>
          <p:cxnSp>
            <p:nvCxnSpPr>
              <p:cNvPr id="245" name="Google Shape;245;p7"/>
              <p:cNvCxnSpPr/>
              <p:nvPr/>
            </p:nvCxnSpPr>
            <p:spPr>
              <a:xfrm>
                <a:off x="6519800" y="3645075"/>
                <a:ext cx="15972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46" name="Google Shape;246;p7"/>
              <p:cNvGrpSpPr/>
              <p:nvPr/>
            </p:nvGrpSpPr>
            <p:grpSpPr>
              <a:xfrm>
                <a:off x="4997875" y="3410800"/>
                <a:ext cx="3099899" cy="2431100"/>
                <a:chOff x="4997875" y="3410800"/>
                <a:chExt cx="3099899" cy="2431100"/>
              </a:xfrm>
            </p:grpSpPr>
            <p:grpSp>
              <p:nvGrpSpPr>
                <p:cNvPr id="247" name="Google Shape;247;p7"/>
                <p:cNvGrpSpPr/>
                <p:nvPr/>
              </p:nvGrpSpPr>
              <p:grpSpPr>
                <a:xfrm>
                  <a:off x="4997875" y="3410800"/>
                  <a:ext cx="3099899" cy="2188101"/>
                  <a:chOff x="4997875" y="3410800"/>
                  <a:chExt cx="3099899" cy="2188101"/>
                </a:xfrm>
              </p:grpSpPr>
              <p:grpSp>
                <p:nvGrpSpPr>
                  <p:cNvPr id="248" name="Google Shape;248;p7"/>
                  <p:cNvGrpSpPr/>
                  <p:nvPr/>
                </p:nvGrpSpPr>
                <p:grpSpPr>
                  <a:xfrm>
                    <a:off x="4997875" y="3626400"/>
                    <a:ext cx="3099899" cy="1972501"/>
                    <a:chOff x="4997875" y="3626400"/>
                    <a:chExt cx="3099899" cy="1972501"/>
                  </a:xfrm>
                </p:grpSpPr>
                <p:cxnSp>
                  <p:nvCxnSpPr>
                    <p:cNvPr id="249" name="Google Shape;249;p7"/>
                    <p:cNvCxnSpPr/>
                    <p:nvPr/>
                  </p:nvCxnSpPr>
                  <p:spPr>
                    <a:xfrm>
                      <a:off x="4997875" y="4622100"/>
                      <a:ext cx="3099899" cy="976801"/>
                    </a:xfrm>
                    <a:prstGeom prst="bentConnector3">
                      <a:avLst>
                        <a:gd name="adj1" fmla="val 50000"/>
                      </a:avLst>
                    </a:prstGeom>
                    <a:noFill/>
                    <a:ln w="38100" cap="flat" cmpd="sng">
                      <a:solidFill>
                        <a:schemeClr val="dk2"/>
                      </a:solidFill>
                      <a:prstDash val="solid"/>
                      <a:round/>
                      <a:headEnd type="oval" w="med" len="med"/>
                      <a:tailEnd type="none" w="sm" len="sm"/>
                    </a:ln>
                  </p:spPr>
                </p:cxnSp>
                <p:cxnSp>
                  <p:nvCxnSpPr>
                    <p:cNvPr id="250" name="Google Shape;250;p7"/>
                    <p:cNvCxnSpPr/>
                    <p:nvPr/>
                  </p:nvCxnSpPr>
                  <p:spPr>
                    <a:xfrm rot="10800000">
                      <a:off x="6529225" y="3626400"/>
                      <a:ext cx="0" cy="995700"/>
                    </a:xfrm>
                    <a:prstGeom prst="straightConnector1">
                      <a:avLst/>
                    </a:prstGeom>
                    <a:noFill/>
                    <a:ln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251" name="Google Shape;251;p7"/>
                  <p:cNvSpPr/>
                  <p:nvPr/>
                </p:nvSpPr>
                <p:spPr>
                  <a:xfrm>
                    <a:off x="7083500" y="4444350"/>
                    <a:ext cx="582300" cy="355500"/>
                  </a:xfrm>
                  <a:prstGeom prst="rect">
                    <a:avLst/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>
                    <a:off x="7074100" y="3410800"/>
                    <a:ext cx="582300" cy="355500"/>
                  </a:xfrm>
                  <a:prstGeom prst="rect">
                    <a:avLst/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53" name="Google Shape;253;p7"/>
                <p:cNvSpPr/>
                <p:nvPr/>
              </p:nvSpPr>
              <p:spPr>
                <a:xfrm>
                  <a:off x="7121050" y="5486400"/>
                  <a:ext cx="582300" cy="3555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254" name="Google Shape;254;p7"/>
          <p:cNvPicPr preferRelativeResize="0"/>
          <p:nvPr/>
        </p:nvPicPr>
        <p:blipFill rotWithShape="1">
          <a:blip r:embed="rId4">
            <a:alphaModFix/>
          </a:blip>
          <a:srcRect l="5239" t="26620" r="17240" b="57260"/>
          <a:stretch/>
        </p:blipFill>
        <p:spPr>
          <a:xfrm>
            <a:off x="838200" y="1690700"/>
            <a:ext cx="10515600" cy="123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 rotWithShape="1">
          <a:blip r:embed="rId4">
            <a:alphaModFix/>
          </a:blip>
          <a:srcRect l="24196" t="49864" r="40205" b="40820"/>
          <a:stretch/>
        </p:blipFill>
        <p:spPr>
          <a:xfrm>
            <a:off x="2153487" y="2760912"/>
            <a:ext cx="4933426" cy="72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5">
            <a:alphaModFix/>
          </a:blip>
          <a:srcRect l="46666" t="58305" b="11760"/>
          <a:stretch/>
        </p:blipFill>
        <p:spPr>
          <a:xfrm>
            <a:off x="6687848" y="3964369"/>
            <a:ext cx="2519426" cy="166871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7"/>
          <p:cNvSpPr/>
          <p:nvPr/>
        </p:nvSpPr>
        <p:spPr>
          <a:xfrm>
            <a:off x="6529883" y="5588837"/>
            <a:ext cx="322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Illustration of MC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8895739" y="5588837"/>
            <a:ext cx="322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Illustration of PC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76"/>
    </mc:Choice>
    <mc:Fallback xmlns="">
      <p:transition spd="slow" advTm="8187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Optimization Algorithm: Selection</a:t>
            </a:r>
            <a:endParaRPr dirty="0"/>
          </a:p>
        </p:txBody>
      </p:sp>
      <p:sp>
        <p:nvSpPr>
          <p:cNvPr id="265" name="Google Shape;265;p8"/>
          <p:cNvSpPr txBox="1">
            <a:spLocks noGrp="1"/>
          </p:cNvSpPr>
          <p:nvPr>
            <p:ph type="body" idx="1"/>
          </p:nvPr>
        </p:nvSpPr>
        <p:spPr>
          <a:xfrm>
            <a:off x="838200" y="1460108"/>
            <a:ext cx="10515600" cy="46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600" dirty="0"/>
              <a:t>Gradient-Descent</a:t>
            </a:r>
            <a:endParaRPr sz="2600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/>
              <a:t>Follows the gradient to reach the </a:t>
            </a:r>
            <a:endParaRPr sz="2000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/>
              <a:t>optimum point</a:t>
            </a:r>
            <a:endParaRPr sz="2000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600" dirty="0"/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600" dirty="0"/>
              <a:t>Simulated Annealing</a:t>
            </a:r>
            <a:endParaRPr sz="2600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/>
              <a:t>Samples multiple points in the domain </a:t>
            </a:r>
            <a:endParaRPr sz="2000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/>
              <a:t>and then narrows down to an optimum</a:t>
            </a:r>
            <a:endParaRPr sz="2000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266" name="Google Shape;26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7576" y="5011217"/>
            <a:ext cx="3818960" cy="11462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7" name="Google Shape;26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7575" y="2394873"/>
            <a:ext cx="2572885" cy="192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116" y="2516552"/>
            <a:ext cx="3224400" cy="192401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  <p:sp>
        <p:nvSpPr>
          <p:cNvPr id="270" name="Google Shape;270;p8"/>
          <p:cNvSpPr txBox="1"/>
          <p:nvPr/>
        </p:nvSpPr>
        <p:spPr>
          <a:xfrm>
            <a:off x="5369784" y="998738"/>
            <a:ext cx="10515600" cy="174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Surrogate-based Modelling</a:t>
            </a:r>
            <a:endParaRPr dirty="0"/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Approximates the actual objective function based </a:t>
            </a:r>
            <a:endParaRPr sz="2000" dirty="0"/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sampled points and then gives the minimum</a:t>
            </a:r>
            <a:endParaRPr sz="2000" dirty="0"/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57;p7">
            <a:extLst>
              <a:ext uri="{FF2B5EF4-FFF2-40B4-BE49-F238E27FC236}">
                <a16:creationId xmlns:a16="http://schemas.microsoft.com/office/drawing/2014/main" id="{FB09A500-5497-9E4F-9B22-DD6071A1A34A}"/>
              </a:ext>
            </a:extLst>
          </p:cNvPr>
          <p:cNvSpPr/>
          <p:nvPr/>
        </p:nvSpPr>
        <p:spPr>
          <a:xfrm>
            <a:off x="1590116" y="4518854"/>
            <a:ext cx="351504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GD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Source: Hands-on Machine Learning - O’Reilly</a:t>
            </a:r>
            <a:endParaRPr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57;p7">
            <a:extLst>
              <a:ext uri="{FF2B5EF4-FFF2-40B4-BE49-F238E27FC236}">
                <a16:creationId xmlns:a16="http://schemas.microsoft.com/office/drawing/2014/main" id="{FA8A2F1D-9BAB-AC4B-9350-56EC75190467}"/>
              </a:ext>
            </a:extLst>
          </p:cNvPr>
          <p:cNvSpPr/>
          <p:nvPr/>
        </p:nvSpPr>
        <p:spPr>
          <a:xfrm>
            <a:off x="6877577" y="4279283"/>
            <a:ext cx="2898640" cy="47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</a:t>
            </a:r>
          </a:p>
          <a:p>
            <a:pPr lvl="0">
              <a:buSzPts val="18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Source: ResearchGate -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Erich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Wehrle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Google Shape;257;p7">
            <a:extLst>
              <a:ext uri="{FF2B5EF4-FFF2-40B4-BE49-F238E27FC236}">
                <a16:creationId xmlns:a16="http://schemas.microsoft.com/office/drawing/2014/main" id="{A80B9F64-05DE-AB49-8180-56E8486DF930}"/>
              </a:ext>
            </a:extLst>
          </p:cNvPr>
          <p:cNvSpPr/>
          <p:nvPr/>
        </p:nvSpPr>
        <p:spPr>
          <a:xfrm>
            <a:off x="7568040" y="6147494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zh-CN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Source: Wikipedia</a:t>
            </a:r>
            <a:endParaRPr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59"/>
    </mc:Choice>
    <mc:Fallback xmlns="">
      <p:transition spd="slow" advTm="4935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Optimization Algorithm</a:t>
            </a:r>
            <a:endParaRPr/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838200" y="1551925"/>
            <a:ext cx="6887658" cy="46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 dirty="0"/>
              <a:t>Simulated Annealing</a:t>
            </a:r>
            <a:endParaRPr b="1" dirty="0"/>
          </a:p>
          <a:p>
            <a:pPr marL="342900"/>
            <a:r>
              <a:rPr lang="en-US" sz="2400" dirty="0"/>
              <a:t>An optimization method inspired by annealing process in metallurgy.</a:t>
            </a:r>
          </a:p>
          <a:p>
            <a:pPr marL="342900"/>
            <a:endParaRPr sz="2400" dirty="0"/>
          </a:p>
          <a:p>
            <a:pPr marL="342900"/>
            <a:r>
              <a:rPr lang="en-US" sz="2400" dirty="0"/>
              <a:t>Has high probability of acceptance in the beginning and it decreases with temperature (iterations).</a:t>
            </a:r>
            <a:endParaRPr sz="2400" dirty="0"/>
          </a:p>
          <a:p>
            <a:pPr marL="342900"/>
            <a:r>
              <a:rPr lang="en-US" sz="2400" dirty="0"/>
              <a:t>Finds the global optimum when there are multiple local optima.</a:t>
            </a:r>
            <a:endParaRPr sz="2400" dirty="0"/>
          </a:p>
        </p:txBody>
      </p:sp>
      <p:sp>
        <p:nvSpPr>
          <p:cNvPr id="277" name="Google Shape;27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  <p:sp>
        <p:nvSpPr>
          <p:cNvPr id="278" name="Google Shape;278;p9"/>
          <p:cNvSpPr/>
          <p:nvPr/>
        </p:nvSpPr>
        <p:spPr>
          <a:xfrm>
            <a:off x="7934239" y="4972182"/>
            <a:ext cx="3202124" cy="64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Simulated Annealing Example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 Source: Wikipedia</a:t>
            </a:r>
            <a:endParaRPr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97542-9B63-4E00-BC55-4B37D35BD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683" y="1631891"/>
            <a:ext cx="3266680" cy="3266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32"/>
    </mc:Choice>
    <mc:Fallback xmlns="">
      <p:transition spd="slow" advTm="3113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1017</Words>
  <Application>Microsoft Office PowerPoint</Application>
  <PresentationFormat>Widescreen</PresentationFormat>
  <Paragraphs>224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Rounded MT Bold</vt:lpstr>
      <vt:lpstr>Calibri</vt:lpstr>
      <vt:lpstr>Cambria Math</vt:lpstr>
      <vt:lpstr>Courier New</vt:lpstr>
      <vt:lpstr>Times New Roman</vt:lpstr>
      <vt:lpstr>Office Theme</vt:lpstr>
      <vt:lpstr>Office Theme</vt:lpstr>
      <vt:lpstr>  Project 12  Mathematical Reconstruction of Patient-Specific Vascular Network Based on Clinical Images and Global Optimization</vt:lpstr>
      <vt:lpstr>Motivation</vt:lpstr>
      <vt:lpstr>Patient-specific Vascular Network</vt:lpstr>
      <vt:lpstr>Our Framework</vt:lpstr>
      <vt:lpstr>Cost Function: Material Cost</vt:lpstr>
      <vt:lpstr>Cost Function: Power Cost</vt:lpstr>
      <vt:lpstr>Cost Function for Relaxation</vt:lpstr>
      <vt:lpstr>Optimization Algorithm: Selection</vt:lpstr>
      <vt:lpstr>Optimization Algorithm</vt:lpstr>
      <vt:lpstr>Optimization Algorithm: Results</vt:lpstr>
      <vt:lpstr>Optimization Algorithm: Parameters</vt:lpstr>
      <vt:lpstr>GCO Implementation (2D)</vt:lpstr>
      <vt:lpstr>GCO Implementation (3D)</vt:lpstr>
      <vt:lpstr>Locate Fixed Nodes: Extract Main Vessels</vt:lpstr>
      <vt:lpstr>Locate Fixed Nodes: Extract Main Vessels</vt:lpstr>
      <vt:lpstr>Locate Fixed Nodes:  Node and Edge Representation</vt:lpstr>
      <vt:lpstr>Sample Leaf Nodes: Parametrization</vt:lpstr>
      <vt:lpstr>Sample Leaf Nodes: Approach</vt:lpstr>
      <vt:lpstr>Sampling Algorithm: Region of Influence</vt:lpstr>
      <vt:lpstr>GCO Forest on Brain Vascular Network</vt:lpstr>
      <vt:lpstr>GCO Forest: Result</vt:lpstr>
      <vt:lpstr>Characterize Trees: Horton-Strahler Order</vt:lpstr>
      <vt:lpstr>GCO Forest: Result</vt:lpstr>
      <vt:lpstr>Result Analysis: Validation</vt:lpstr>
      <vt:lpstr>Result Analysis: Validation</vt:lpstr>
      <vt:lpstr>Result Analysis: Validation</vt:lpstr>
      <vt:lpstr>Analysis: 3D Visualization of Final Model</vt:lpstr>
      <vt:lpstr>Analysis: Blood Flow Modelling</vt:lpstr>
      <vt:lpstr>Future Work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Reconstruction of Patient-Specific Vascular Network Based on Clinical Images and Global Optimization</dc:title>
  <dc:creator>AbdulHannan</dc:creator>
  <cp:lastModifiedBy>Abdul Hannan</cp:lastModifiedBy>
  <cp:revision>28</cp:revision>
  <dcterms:modified xsi:type="dcterms:W3CDTF">2019-09-09T04:25:49Z</dcterms:modified>
</cp:coreProperties>
</file>